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42" r:id="rId5"/>
    <p:sldId id="354" r:id="rId6"/>
    <p:sldId id="351" r:id="rId7"/>
    <p:sldId id="365" r:id="rId8"/>
    <p:sldId id="364" r:id="rId9"/>
    <p:sldId id="348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50" r:id="rId2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646"/>
  </p:normalViewPr>
  <p:slideViewPr>
    <p:cSldViewPr snapToGrid="0" snapToObjects="1" showGuides="1">
      <p:cViewPr varScale="1">
        <p:scale>
          <a:sx n="108" d="100"/>
          <a:sy n="108" d="100"/>
        </p:scale>
        <p:origin x="654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13/07/2024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13/07/2024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225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2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544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303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518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58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39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79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123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23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3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BB45279-2992-DBAB-E3DF-55F53ECE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09" y="1957255"/>
            <a:ext cx="2794180" cy="2734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798" y="2567812"/>
            <a:ext cx="12191998" cy="13234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Ad_Hoc</a:t>
            </a:r>
            <a:r>
              <a:rPr lang="en-GB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Insights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47" y="4619125"/>
            <a:ext cx="12191997" cy="78111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Consumer Goods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By K M Dinesh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171976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IN" sz="1400" dirty="0"/>
              <a:t>5. Get the products that have the highest and lowest manufacturing costs. The final output should contain these fields,</a:t>
            </a:r>
            <a:br>
              <a:rPr lang="en-IN" sz="1400" dirty="0"/>
            </a:br>
            <a:r>
              <a:rPr lang="en-IN" sz="1400" dirty="0"/>
              <a:t> </a:t>
            </a:r>
            <a:r>
              <a:rPr lang="en-IN" sz="1400" dirty="0" err="1"/>
              <a:t>product_code</a:t>
            </a:r>
            <a:br>
              <a:rPr lang="en-IN" sz="1400" dirty="0"/>
            </a:br>
            <a:r>
              <a:rPr lang="en-IN" sz="1400" dirty="0"/>
              <a:t> product </a:t>
            </a:r>
            <a:br>
              <a:rPr lang="en-IN" sz="1400" dirty="0"/>
            </a:br>
            <a:r>
              <a:rPr lang="en-IN" sz="1400" dirty="0" err="1"/>
              <a:t>manufacturing_cost</a:t>
            </a:r>
            <a:r>
              <a:rPr lang="en-IN" sz="1400" dirty="0"/>
              <a:t> 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3906153"/>
            <a:ext cx="3953594" cy="50967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59294" y="4365873"/>
            <a:ext cx="6617320" cy="1335669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Mouse: AQ Master wired x1 Ms (Variant:Standard1) has the lowest manufacturing cost. 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Personal Desktop: AQ Home Allin1 Gen2 (Variant:Plus3) has the highest manufacturing cost.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55C7B-C176-F26B-DDC4-C71FF22F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70" y="1525499"/>
            <a:ext cx="6763915" cy="1378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744BFE-C018-DF8B-56FB-88C23E32F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2" r="23720"/>
          <a:stretch/>
        </p:blipFill>
        <p:spPr>
          <a:xfrm>
            <a:off x="8592670" y="1525499"/>
            <a:ext cx="3089429" cy="790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A4D7F-DECC-7A2C-02A1-CC123DFF7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614" y="3601700"/>
            <a:ext cx="4897647" cy="25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7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171976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IN" sz="1400" dirty="0"/>
              <a:t>6. Generate a report which contains the top 5 customers who received an average high </a:t>
            </a:r>
            <a:r>
              <a:rPr lang="en-IN" sz="1400" dirty="0" err="1"/>
              <a:t>pre_invoice_discount_pct</a:t>
            </a:r>
            <a:r>
              <a:rPr lang="en-IN" sz="1400" dirty="0"/>
              <a:t> for the fiscal year 2021 and in the Indian market. The final output contains these fields, </a:t>
            </a:r>
            <a:br>
              <a:rPr lang="en-IN" sz="1400" dirty="0"/>
            </a:br>
            <a:r>
              <a:rPr lang="en-IN" sz="1400" dirty="0" err="1"/>
              <a:t>customer_code</a:t>
            </a:r>
            <a:br>
              <a:rPr lang="en-IN" sz="1400" dirty="0"/>
            </a:br>
            <a:r>
              <a:rPr lang="en-IN" sz="1400" dirty="0"/>
              <a:t> customer </a:t>
            </a:r>
            <a:br>
              <a:rPr lang="en-IN" sz="1400" dirty="0"/>
            </a:br>
            <a:r>
              <a:rPr lang="en-IN" sz="1400" dirty="0" err="1"/>
              <a:t>average_discount_percentage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3906153"/>
            <a:ext cx="3953594" cy="50967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59294" y="4365873"/>
            <a:ext cx="6617320" cy="1335669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In the Indian market for FY 2021, Flipkart has the highest average discount percentage of 30.83 % and Amazon with the lowest average discount percentage of 29.33 %.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690FE-10AE-4FDE-972A-B967460B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70" y="1788947"/>
            <a:ext cx="7154273" cy="1133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50E525-6A52-7D5F-C4DB-DACB309B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625" y="1788947"/>
            <a:ext cx="3057952" cy="112410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E9B43C-77F5-566C-6B11-80C9F2F448F2}"/>
              </a:ext>
            </a:extLst>
          </p:cNvPr>
          <p:cNvSpPr txBox="1">
            <a:spLocks/>
          </p:cNvSpPr>
          <p:nvPr/>
        </p:nvSpPr>
        <p:spPr>
          <a:xfrm>
            <a:off x="7018474" y="3104852"/>
            <a:ext cx="5032657" cy="554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>
                  <a:lumMod val="50000"/>
                </a:schemeClr>
              </a:buClr>
              <a:buNone/>
            </a:pPr>
            <a:r>
              <a:rPr lang="en-IN" sz="1800" b="1" i="0" dirty="0">
                <a:solidFill>
                  <a:srgbClr val="12239E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Top 5 Indian</a:t>
            </a:r>
            <a:r>
              <a:rPr lang="en-IN" sz="1800" b="0" i="0" dirty="0">
                <a:solidFill>
                  <a:srgbClr val="252423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customers with highest average discount percentage for </a:t>
            </a:r>
            <a:r>
              <a:rPr lang="en-IN" sz="1800" b="1" i="0" dirty="0">
                <a:solidFill>
                  <a:srgbClr val="12239E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FY 2021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2A837F-39C2-4F39-4236-1486C8340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089" y="3906153"/>
            <a:ext cx="4061488" cy="23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171976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IN" sz="1400" dirty="0"/>
              <a:t>7. Get the complete report of the Gross sales amount for the customer “</a:t>
            </a:r>
            <a:r>
              <a:rPr lang="en-IN" sz="1400" dirty="0" err="1"/>
              <a:t>Atliq</a:t>
            </a:r>
            <a:r>
              <a:rPr lang="en-IN" sz="1400" dirty="0"/>
              <a:t> Exclusive” for each month. This analysis helps to get an idea of low and high-performing months and take strategic decisions. The final report contains these columns: </a:t>
            </a:r>
            <a:br>
              <a:rPr lang="en-IN" sz="1400" dirty="0"/>
            </a:br>
            <a:r>
              <a:rPr lang="en-IN" sz="1400" dirty="0"/>
              <a:t>Month </a:t>
            </a:r>
            <a:br>
              <a:rPr lang="en-IN" sz="1400" dirty="0"/>
            </a:br>
            <a:r>
              <a:rPr lang="en-IN" sz="1400" dirty="0"/>
              <a:t>Year </a:t>
            </a:r>
            <a:br>
              <a:rPr lang="en-IN" sz="1400" dirty="0"/>
            </a:br>
            <a:r>
              <a:rPr lang="en-IN" sz="1400" dirty="0"/>
              <a:t>Gross sales Amount 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3906153"/>
            <a:ext cx="3953594" cy="50967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59294" y="4365873"/>
            <a:ext cx="6617320" cy="1862319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For </a:t>
            </a:r>
            <a:r>
              <a:rPr lang="en-IN" dirty="0" err="1"/>
              <a:t>Atliq</a:t>
            </a:r>
            <a:r>
              <a:rPr lang="en-IN" dirty="0"/>
              <a:t> Exclusive, November 2020 marked the highest sales, and March 2020 marked the lowest gross sales. It’s very evident that the lower sales between March and August are because of COVID-19. However, it’s a very good sign that the sales increased quickly after August and reached the highest level since the last two years in November.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78B9D-18C6-8EE4-3DDC-ABA60B211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4" y="1770221"/>
            <a:ext cx="6631666" cy="1181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66DD2-D6A6-A7EE-73EF-B236AB5AA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833" y="1247439"/>
            <a:ext cx="2293028" cy="2488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01CD00-6963-A2A9-E83B-46926A677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090" y="3969217"/>
            <a:ext cx="4458322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3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0912"/>
            <a:ext cx="10515601" cy="1171976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IN" sz="1400" dirty="0"/>
              <a:t>8. In which quarter of 2020, got the maximum </a:t>
            </a:r>
            <a:r>
              <a:rPr lang="en-IN" sz="1400" dirty="0" err="1"/>
              <a:t>total_sold_quantity</a:t>
            </a:r>
            <a:r>
              <a:rPr lang="en-IN" sz="1400" dirty="0"/>
              <a:t>? The final output contains these fields sorted by the </a:t>
            </a:r>
            <a:r>
              <a:rPr lang="en-IN" sz="1400" dirty="0" err="1"/>
              <a:t>total_sold_quantity</a:t>
            </a:r>
            <a:r>
              <a:rPr lang="en-IN" sz="1400" dirty="0"/>
              <a:t>,</a:t>
            </a:r>
            <a:br>
              <a:rPr lang="en-IN" sz="1400" dirty="0"/>
            </a:br>
            <a:r>
              <a:rPr lang="en-IN" sz="1400" dirty="0"/>
              <a:t> Quarter </a:t>
            </a:r>
            <a:r>
              <a:rPr lang="en-IN" sz="1400" dirty="0" err="1"/>
              <a:t>total_sold_quantity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3906153"/>
            <a:ext cx="3953594" cy="50967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59294" y="4365873"/>
            <a:ext cx="6617320" cy="1862319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Quarter 1 of FY2020 saw the most units sold overall, while Quarter3 had the fewest. 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The highest and lowest overall sold quantity is in December and March. 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Quarter1 accounts for approximately 34% </a:t>
            </a:r>
            <a:r>
              <a:rPr lang="en-IN" dirty="0" err="1"/>
              <a:t>ofthe</a:t>
            </a:r>
            <a:r>
              <a:rPr lang="en-IN" dirty="0"/>
              <a:t> total sold quantity for FY2020.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5D6EE-9584-6A48-3BFF-8316AFFE0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6" b="13223"/>
          <a:stretch/>
        </p:blipFill>
        <p:spPr>
          <a:xfrm>
            <a:off x="838199" y="1147363"/>
            <a:ext cx="6226066" cy="1480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E509C-CD05-6F9C-746D-C32881A9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70" y="2675012"/>
            <a:ext cx="7206437" cy="111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B272BD-B908-B840-32FE-57CCBF7F9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838" y="1057208"/>
            <a:ext cx="1924319" cy="1228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C35EF-FBCD-9C35-AEC5-0B2AA142E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406" y="3789593"/>
            <a:ext cx="365811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54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0912"/>
            <a:ext cx="10515601" cy="1171976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IN" sz="1400" dirty="0"/>
              <a:t>9. Which channel helped to bring more gross sales in the fiscal year 2021 and the percentage of contribution? The final output contains these fields, </a:t>
            </a:r>
            <a:br>
              <a:rPr lang="en-IN" sz="1400" dirty="0"/>
            </a:br>
            <a:r>
              <a:rPr lang="en-IN" sz="1400" dirty="0"/>
              <a:t>channel</a:t>
            </a:r>
            <a:br>
              <a:rPr lang="en-IN" sz="1400" dirty="0"/>
            </a:br>
            <a:r>
              <a:rPr lang="en-IN" sz="1400" dirty="0" err="1"/>
              <a:t>gross_sales_mln</a:t>
            </a:r>
            <a:r>
              <a:rPr lang="en-IN" sz="1400" dirty="0"/>
              <a:t> </a:t>
            </a:r>
            <a:br>
              <a:rPr lang="en-IN" sz="1400" dirty="0"/>
            </a:br>
            <a:r>
              <a:rPr lang="en-IN" sz="1400" dirty="0"/>
              <a:t>percentage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3906153"/>
            <a:ext cx="3953594" cy="50967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59294" y="4365873"/>
            <a:ext cx="6617320" cy="1862319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Channel: "Retailer " helped bring maximum sales to the company with 73.22% as the contribution percentage. 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Channel: "Distributor " makes the least contribution at a percentage of11.31%.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D0534-191E-4A3A-CF1E-E1FDBCC91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20658"/>
            <a:ext cx="7622220" cy="1247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00C10-5BD8-ACB0-2E90-168AC4462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282" y="1420658"/>
            <a:ext cx="2819049" cy="1009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6C89D-B459-5B9D-2DCB-7E9BF5AA8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977" y="4006214"/>
            <a:ext cx="4115374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8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0911"/>
            <a:ext cx="10515601" cy="1459313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IN" sz="1400" dirty="0"/>
              <a:t>10. Get the Top 3 products in each division that have a high </a:t>
            </a:r>
            <a:r>
              <a:rPr lang="en-IN" sz="1400" dirty="0" err="1"/>
              <a:t>total_sold_quantity</a:t>
            </a:r>
            <a:r>
              <a:rPr lang="en-IN" sz="1400" dirty="0"/>
              <a:t> in the </a:t>
            </a:r>
            <a:r>
              <a:rPr lang="en-IN" sz="1400" dirty="0" err="1"/>
              <a:t>fiscal_year</a:t>
            </a:r>
            <a:r>
              <a:rPr lang="en-IN" sz="1400" dirty="0"/>
              <a:t> 2021? The final output contains these fields, </a:t>
            </a:r>
            <a:br>
              <a:rPr lang="en-IN" sz="1400" dirty="0"/>
            </a:br>
            <a:r>
              <a:rPr lang="en-IN" sz="1400" dirty="0"/>
              <a:t>division</a:t>
            </a:r>
            <a:br>
              <a:rPr lang="en-IN" sz="1400" dirty="0"/>
            </a:br>
            <a:r>
              <a:rPr lang="en-IN" sz="1400" dirty="0"/>
              <a:t> </a:t>
            </a:r>
            <a:r>
              <a:rPr lang="en-IN" sz="1400" dirty="0" err="1"/>
              <a:t>product_code</a:t>
            </a:r>
            <a:r>
              <a:rPr lang="en-IN" sz="1400" dirty="0"/>
              <a:t> </a:t>
            </a:r>
            <a:br>
              <a:rPr lang="en-IN" sz="1400" dirty="0"/>
            </a:br>
            <a:r>
              <a:rPr lang="en-IN" sz="1400" dirty="0"/>
              <a:t>product</a:t>
            </a:r>
            <a:br>
              <a:rPr lang="en-IN" sz="1400" dirty="0"/>
            </a:br>
            <a:r>
              <a:rPr lang="en-IN" sz="1400" dirty="0"/>
              <a:t> </a:t>
            </a:r>
            <a:r>
              <a:rPr lang="en-IN" sz="1400" dirty="0" err="1"/>
              <a:t>total_sold_quantity</a:t>
            </a:r>
            <a:br>
              <a:rPr lang="en-IN" sz="1400" dirty="0"/>
            </a:br>
            <a:r>
              <a:rPr lang="en-IN" sz="1400" dirty="0"/>
              <a:t> </a:t>
            </a:r>
            <a:r>
              <a:rPr lang="en-IN" sz="1400" dirty="0" err="1"/>
              <a:t>rank_order</a:t>
            </a:r>
            <a:r>
              <a:rPr lang="en-IN" sz="1400" dirty="0"/>
              <a:t> 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3445" y="3396482"/>
            <a:ext cx="3953594" cy="50967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9193" y="3906153"/>
            <a:ext cx="5726096" cy="1862319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The top 3 selling products in N&amp;S were pen drives, which were around 7 lakh in quantity 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The top 3 selling products in P&amp;A were mouse, which were around 4 lakh in quantity. 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The top 3 selling products in PC were personal laptops, which were around 17000 in quantity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9BA0E-3F7C-D950-7CAC-A57E9760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45" y="1696921"/>
            <a:ext cx="5630061" cy="1467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85A59-D9B1-7694-8359-7CA15C9D0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295" y="1696921"/>
            <a:ext cx="3659505" cy="1551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02C60-EF34-5410-B097-8C9BEF7CB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951" y="3856136"/>
            <a:ext cx="4467849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4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-11850"/>
            <a:ext cx="12191998" cy="13234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</a:t>
            </a:r>
            <a:r>
              <a:rPr lang="en-GB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GENDA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AC376D-4F86-6B51-DEF3-8C55122BD745}"/>
              </a:ext>
            </a:extLst>
          </p:cNvPr>
          <p:cNvSpPr txBox="1">
            <a:spLocks/>
          </p:cNvSpPr>
          <p:nvPr/>
        </p:nvSpPr>
        <p:spPr>
          <a:xfrm>
            <a:off x="1451577" y="3959567"/>
            <a:ext cx="8722411" cy="696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Details and Market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Bahnschrift SemiLight SemiCondeBahnschrift SemiLight SemiConde" panose="020B0502040204020203" pitchFamily="34" charset="0"/>
              </a:rPr>
              <a:t>Company Platform and Structure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Data,Request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Tools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14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7643189" cy="1164882"/>
          </a:xfrm>
        </p:spPr>
        <p:txBody>
          <a:bodyPr rtlCol="0"/>
          <a:lstStyle>
            <a:defPPr>
              <a:defRPr lang="en-GB"/>
            </a:defPPr>
          </a:lstStyle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Details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andMarket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7969" y="2497060"/>
            <a:ext cx="7718881" cy="353087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IN" dirty="0" err="1">
                <a:latin typeface="Bahnschrift SemiLight SemiCondeBahnschrift SemiLight SemiConde" panose="020B0502040204020203" pitchFamily="34" charset="0"/>
              </a:rPr>
              <a:t>AtliQ</a:t>
            </a:r>
            <a:r>
              <a:rPr lang="en-IN" dirty="0">
                <a:latin typeface="Bahnschrift SemiLight SemiCondeBahnschrift SemiLight SemiConde" panose="020B0502040204020203" pitchFamily="34" charset="0"/>
              </a:rPr>
              <a:t> Hardware is a fast-growing company that has expanded its business worldwide. Specializing in computers and accessories, </a:t>
            </a:r>
            <a:r>
              <a:rPr lang="en-IN" dirty="0" err="1">
                <a:latin typeface="Bahnschrift SemiLight SemiCondeBahnschrift SemiLight SemiConde" panose="020B0502040204020203" pitchFamily="34" charset="0"/>
              </a:rPr>
              <a:t>AtliQ</a:t>
            </a:r>
            <a:r>
              <a:rPr lang="en-IN" dirty="0">
                <a:latin typeface="Bahnschrift SemiLight SemiCondeBahnschrift SemiLight SemiConde" panose="020B0502040204020203" pitchFamily="34" charset="0"/>
              </a:rPr>
              <a:t> has quickly become a global force in the tech industry.</a:t>
            </a:r>
          </a:p>
          <a:p>
            <a:pPr rtl="0"/>
            <a:r>
              <a:rPr lang="en-IN" dirty="0">
                <a:latin typeface="Bahnschrift SemiLight SemiCondeBahnschrift SemiLight SemiConde" panose="020B0502040204020203" pitchFamily="34" charset="0"/>
              </a:rPr>
              <a:t> The company offers a wide range of products, including high- performance desktops, laptops, servers, and essential peripherals like keyboards, mice, monitors, and storage devices. </a:t>
            </a:r>
          </a:p>
          <a:p>
            <a:pPr rtl="0"/>
            <a:r>
              <a:rPr lang="en-IN" dirty="0">
                <a:latin typeface="Bahnschrift SemiLight SemiCondeBahnschrift SemiLight SemiConde" panose="020B0502040204020203" pitchFamily="34" charset="0"/>
              </a:rPr>
              <a:t>With a strong international distribution network and strategic industry partnerships, </a:t>
            </a:r>
            <a:r>
              <a:rPr lang="en-IN" dirty="0" err="1">
                <a:latin typeface="Bahnschrift SemiLight SemiCondeBahnschrift SemiLight SemiConde" panose="020B0502040204020203" pitchFamily="34" charset="0"/>
              </a:rPr>
              <a:t>AtliQ</a:t>
            </a:r>
            <a:r>
              <a:rPr lang="en-IN" dirty="0">
                <a:latin typeface="Bahnschrift SemiLight SemiCondeBahnschrift SemiLight SemiConde" panose="020B0502040204020203" pitchFamily="34" charset="0"/>
              </a:rPr>
              <a:t> ensures its products are available to customers everywhere, making it a trusted name in the tech world.</a:t>
            </a:r>
            <a:endParaRPr lang="en-GB" dirty="0">
              <a:latin typeface="Bahnschrift SemiLight SemiCondeBahnschrift SemiLight SemiConde" panose="020B0502040204020203" pitchFamily="34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22794E9-184B-3778-0A19-8A5AA2DB5452}"/>
              </a:ext>
            </a:extLst>
          </p:cNvPr>
          <p:cNvSpPr txBox="1">
            <a:spLocks/>
          </p:cNvSpPr>
          <p:nvPr/>
        </p:nvSpPr>
        <p:spPr>
          <a:xfrm>
            <a:off x="8708994" y="3066709"/>
            <a:ext cx="3338004" cy="23309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FISCAL YEAR</a:t>
            </a:r>
            <a:endParaRPr lang="en-IN" sz="1200" dirty="0">
              <a:solidFill>
                <a:schemeClr val="accent6">
                  <a:lumMod val="40000"/>
                  <a:lumOff val="60000"/>
                </a:schemeClr>
              </a:solidFill>
              <a:latin typeface="Bahnschrift SemiLight SemiCondeBahnschrift SemiLight SemiConde" panose="020B0502040204020203" pitchFamily="34" charset="0"/>
            </a:endParaRPr>
          </a:p>
          <a:p>
            <a:r>
              <a:rPr lang="en-GB" sz="1200" dirty="0"/>
              <a:t>SEPTEMBER 2019 - AUGUST 2020</a:t>
            </a:r>
          </a:p>
          <a:p>
            <a:r>
              <a:rPr lang="en-GB" sz="1400" dirty="0">
                <a:solidFill>
                  <a:schemeClr val="accent2">
                    <a:lumMod val="50000"/>
                  </a:schemeClr>
                </a:solidFill>
              </a:rPr>
              <a:t>FY 2020 </a:t>
            </a:r>
            <a:endParaRPr lang="en-GB" sz="12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GB" sz="1400" dirty="0"/>
              <a:t>SEPTEMBER 2020 - AUGUST 2021 </a:t>
            </a:r>
          </a:p>
          <a:p>
            <a:r>
              <a:rPr lang="en-GB" sz="1400" b="1" dirty="0">
                <a:solidFill>
                  <a:schemeClr val="accent2">
                    <a:lumMod val="50000"/>
                  </a:schemeClr>
                </a:solidFill>
              </a:rPr>
              <a:t>FY 2021 </a:t>
            </a:r>
            <a:endParaRPr lang="en-IN" sz="1200" b="1" dirty="0">
              <a:solidFill>
                <a:schemeClr val="accent2">
                  <a:lumMod val="50000"/>
                </a:schemeClr>
              </a:solidFill>
              <a:latin typeface="Bahnschrift SemiLight SemiConde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7969" y="2497060"/>
            <a:ext cx="8213002" cy="353087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IN" dirty="0" err="1"/>
              <a:t>AtliqHardware</a:t>
            </a:r>
            <a:r>
              <a:rPr lang="en-IN" dirty="0"/>
              <a:t> (fictitious corporation) is one of the major computer hardware manufacturers in India, with a strong presence in other nations. </a:t>
            </a:r>
          </a:p>
          <a:p>
            <a:pPr rtl="0"/>
            <a:r>
              <a:rPr lang="en-IN" dirty="0" err="1"/>
              <a:t>Nevertheless,the</a:t>
            </a:r>
            <a:r>
              <a:rPr lang="en-IN" dirty="0"/>
              <a:t> management did note that they do not have sufficient insights to make prompt, wise, and data-informed judgments. </a:t>
            </a:r>
          </a:p>
          <a:p>
            <a:pPr rtl="0"/>
            <a:r>
              <a:rPr lang="en-IN" dirty="0"/>
              <a:t>Plan to expand the data analytics team by adding junior data analysts.</a:t>
            </a:r>
          </a:p>
          <a:p>
            <a:pPr rtl="0"/>
            <a:r>
              <a:rPr lang="en-IN" dirty="0"/>
              <a:t>To assess candidates, Data analytics director, </a:t>
            </a:r>
            <a:r>
              <a:rPr lang="en-IN" dirty="0" err="1"/>
              <a:t>TonySharma</a:t>
            </a:r>
            <a:r>
              <a:rPr lang="en-IN" dirty="0"/>
              <a:t> plans to conduct a SQL challenge to evaluate both tech and soft skills. </a:t>
            </a:r>
          </a:p>
          <a:p>
            <a:pPr rtl="0"/>
            <a:r>
              <a:rPr lang="en-IN" dirty="0"/>
              <a:t>The company seeks insights for 10 ad hoc requests. 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954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2E5B91-E83D-A802-EDE8-890B1A6B9744}"/>
              </a:ext>
            </a:extLst>
          </p:cNvPr>
          <p:cNvSpPr txBox="1">
            <a:spLocks/>
          </p:cNvSpPr>
          <p:nvPr/>
        </p:nvSpPr>
        <p:spPr>
          <a:xfrm>
            <a:off x="776379" y="1452423"/>
            <a:ext cx="8722411" cy="696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GB" dirty="0">
                <a:latin typeface="Bahnschrift SemiLight SemiCondeBahnschrift SemiLight SemiConde" panose="020B0502040204020203" pitchFamily="34" charset="0"/>
              </a:rPr>
              <a:t>Company Platform and Structure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F739D74D-ED77-B4F7-C063-712B549600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378" y="2627790"/>
            <a:ext cx="4008686" cy="1862298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A2202E2F-8451-FE99-D04D-F6F95EB71A2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0222" y="2657873"/>
            <a:ext cx="3941738" cy="1788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511EF-D703-63CF-E8A5-C1568F30D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000" y="4955000"/>
            <a:ext cx="3426490" cy="1892848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AC37AB-3BB9-23E9-65C2-DFF70325C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79" y="4954999"/>
            <a:ext cx="3426490" cy="18928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6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IN" sz="2800" dirty="0"/>
              <a:t>1. Provide the list of markets in which customer "</a:t>
            </a:r>
            <a:r>
              <a:rPr lang="en-IN" sz="2800" dirty="0" err="1"/>
              <a:t>Atliq</a:t>
            </a:r>
            <a:r>
              <a:rPr lang="en-IN" sz="2800" dirty="0"/>
              <a:t> Exclusive" operates its business in the APAC region. </a:t>
            </a: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82278" y="4092163"/>
            <a:ext cx="3953594" cy="50967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85157" y="4673168"/>
            <a:ext cx="4582477" cy="946397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In the Asia Pacific Region, “</a:t>
            </a:r>
            <a:r>
              <a:rPr lang="en-IN" dirty="0" err="1"/>
              <a:t>Atliq</a:t>
            </a:r>
            <a:r>
              <a:rPr lang="en-IN" dirty="0"/>
              <a:t> Exclusive” operates in 8 countries.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4B48EC-2FED-6208-4A21-034E8F3C5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841"/>
          <a:stretch/>
        </p:blipFill>
        <p:spPr>
          <a:xfrm>
            <a:off x="1685158" y="1900302"/>
            <a:ext cx="6506185" cy="604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0BDE9-1BF7-A053-EE50-FFA3AB722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105"/>
          <a:stretch/>
        </p:blipFill>
        <p:spPr>
          <a:xfrm>
            <a:off x="9848425" y="1785966"/>
            <a:ext cx="132829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046425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IN" sz="1400" dirty="0"/>
              <a:t>2. What is the percentage of unique product increase in 2021 vs. 2020? The final output contains these fields,</a:t>
            </a:r>
            <a:br>
              <a:rPr lang="en-IN" sz="1400" dirty="0"/>
            </a:br>
            <a:r>
              <a:rPr lang="en-IN" sz="1400" dirty="0"/>
              <a:t> unique_products_2020</a:t>
            </a:r>
            <a:br>
              <a:rPr lang="en-IN" sz="1400" dirty="0"/>
            </a:br>
            <a:r>
              <a:rPr lang="en-IN" sz="1400" dirty="0"/>
              <a:t> unique_products_2021</a:t>
            </a:r>
            <a:br>
              <a:rPr lang="en-IN" sz="1400" dirty="0"/>
            </a:br>
            <a:r>
              <a:rPr lang="en-IN" sz="1400" dirty="0"/>
              <a:t> </a:t>
            </a:r>
            <a:r>
              <a:rPr lang="en-IN" sz="1400" dirty="0" err="1"/>
              <a:t>percentage_chg</a:t>
            </a:r>
            <a:r>
              <a:rPr lang="en-IN" sz="1400" dirty="0"/>
              <a:t> 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3044" y="3750749"/>
            <a:ext cx="3953594" cy="50967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59293" y="4365873"/>
            <a:ext cx="7190913" cy="1335669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In 2020, </a:t>
            </a:r>
            <a:r>
              <a:rPr lang="en-IN" dirty="0" err="1"/>
              <a:t>Atliq</a:t>
            </a:r>
            <a:r>
              <a:rPr lang="en-IN" dirty="0"/>
              <a:t> Mart achieved sales of 245 products, and in 2021, their sales significantly increased to 334 unique products, marking a substantial growth rate of 36.33%.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 It’s a good sign that we are continuously innovating and introducing new products to the market.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170DE-9072-3BE0-C657-C8D09267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626" y="3209416"/>
            <a:ext cx="3572374" cy="3648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1F79E-EED1-E79C-CC3F-31EE7152B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2" r="21995"/>
          <a:stretch/>
        </p:blipFill>
        <p:spPr>
          <a:xfrm>
            <a:off x="8844528" y="1615061"/>
            <a:ext cx="3293615" cy="695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4EE82E-2DC8-3880-5DF6-9F669A613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4" y="1586010"/>
            <a:ext cx="6088172" cy="17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1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046425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IN" sz="1400" dirty="0"/>
              <a:t>3. Provide a report with all the unique product counts for each segment and sort them in descending order of product counts. The final output contains 2 fields, </a:t>
            </a:r>
            <a:br>
              <a:rPr lang="en-IN" sz="1400" dirty="0"/>
            </a:br>
            <a:r>
              <a:rPr lang="en-IN" sz="1400" dirty="0"/>
              <a:t>segment </a:t>
            </a:r>
            <a:br>
              <a:rPr lang="en-IN" sz="1400" dirty="0"/>
            </a:br>
            <a:r>
              <a:rPr lang="en-IN" sz="1400" dirty="0" err="1"/>
              <a:t>product_count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3044" y="3750749"/>
            <a:ext cx="3953594" cy="50967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59294" y="4365873"/>
            <a:ext cx="6844684" cy="1335669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The Notebook segment has the highest number of unique products when compared to other segments and the Networking segment has the lowest number of unique products.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2DB2DA-7D58-E8D1-6AC8-51D6CE4A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917" y="3875910"/>
            <a:ext cx="4512225" cy="2734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63C548-389F-1B0E-1A68-5D0702FD3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029" y="1555745"/>
            <a:ext cx="1924319" cy="1648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9F9C87-BFCE-B84B-77AD-030D257C9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44" y="2055877"/>
            <a:ext cx="5449060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8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171976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IN" sz="1400" dirty="0"/>
              <a:t>4. Follow-up: Which segment had the most increase in unique products in 2021 vs 2020? The final output contains these fields,.</a:t>
            </a:r>
            <a:br>
              <a:rPr lang="en-IN" sz="1400" dirty="0"/>
            </a:br>
            <a:r>
              <a:rPr lang="en-IN" sz="1400" dirty="0"/>
              <a:t> segment </a:t>
            </a:r>
            <a:br>
              <a:rPr lang="en-IN" sz="1400" dirty="0"/>
            </a:br>
            <a:r>
              <a:rPr lang="en-IN" sz="1400" dirty="0"/>
              <a:t>product_count_2020</a:t>
            </a:r>
            <a:br>
              <a:rPr lang="en-IN" sz="1400" dirty="0"/>
            </a:br>
            <a:r>
              <a:rPr lang="en-IN" sz="1400" dirty="0"/>
              <a:t> product_count_2021 </a:t>
            </a:r>
            <a:br>
              <a:rPr lang="en-IN" sz="1400" dirty="0"/>
            </a:br>
            <a:r>
              <a:rPr lang="en-IN" sz="1400" dirty="0"/>
              <a:t>difference </a:t>
            </a:r>
            <a:endParaRPr lang="en-GB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3906153"/>
            <a:ext cx="3953594" cy="50967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Insight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59294" y="4365873"/>
            <a:ext cx="6617320" cy="1335669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Accessories had the largest increase in production.</a:t>
            </a:r>
          </a:p>
          <a:p>
            <a:pPr>
              <a:buClr>
                <a:schemeClr val="tx2">
                  <a:lumMod val="50000"/>
                </a:schemeClr>
              </a:buClr>
            </a:pPr>
            <a:r>
              <a:rPr lang="en-IN" dirty="0"/>
              <a:t> Storage and networking are experiencing slower production growth than other segments.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3D70E-CDD0-F5CE-756E-BBD53E13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62" y="2052651"/>
            <a:ext cx="7339482" cy="1712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D62CF-BAA9-43AF-0540-9FA063A7F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7" r="6289"/>
          <a:stretch/>
        </p:blipFill>
        <p:spPr>
          <a:xfrm>
            <a:off x="8454502" y="2052651"/>
            <a:ext cx="3568822" cy="1378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FEC0B8-4935-0D2E-FDF1-5EEF4F67C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614" y="4182424"/>
            <a:ext cx="4917731" cy="231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7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353</TotalTime>
  <Words>1079</Words>
  <Application>Microsoft Office PowerPoint</Application>
  <PresentationFormat>Widescreen</PresentationFormat>
  <Paragraphs>88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Nova</vt:lpstr>
      <vt:lpstr>Bahnschrift SemiLight SemiCondeBahnschrift SemiLight SemiConde</vt:lpstr>
      <vt:lpstr>Biome</vt:lpstr>
      <vt:lpstr>Biome Light</vt:lpstr>
      <vt:lpstr>Calibri</vt:lpstr>
      <vt:lpstr>Segoe UI</vt:lpstr>
      <vt:lpstr>Times New Roman</vt:lpstr>
      <vt:lpstr>Office Theme</vt:lpstr>
      <vt:lpstr>Ad_Hoc Insights</vt:lpstr>
      <vt:lpstr>AGENDA</vt:lpstr>
      <vt:lpstr>Company Details andMarket</vt:lpstr>
      <vt:lpstr>Objectives</vt:lpstr>
      <vt:lpstr>PowerPoint Presentation</vt:lpstr>
      <vt:lpstr>1. Provide the list of markets in which customer "Atliq Exclusive" operates its business in the APAC region. </vt:lpstr>
      <vt:lpstr>2. What is the percentage of unique product increase in 2021 vs. 2020? The final output contains these fields,  unique_products_2020  unique_products_2021  percentage_chg </vt:lpstr>
      <vt:lpstr>3. Provide a report with all the unique product counts for each segment and sort them in descending order of product counts. The final output contains 2 fields,  segment  product_count</vt:lpstr>
      <vt:lpstr>4. Follow-up: Which segment had the most increase in unique products in 2021 vs 2020? The final output contains these fields,.  segment  product_count_2020  product_count_2021  difference </vt:lpstr>
      <vt:lpstr>5. Get the products that have the highest and lowest manufacturing costs. The final output should contain these fields,  product_code  product  manufacturing_cost </vt:lpstr>
      <vt:lpstr>6. Generate a report which contains the top 5 customers who received an average high pre_invoice_discount_pct for the fiscal year 2021 and in the Indian market. The final output contains these fields,  customer_code  customer  average_discount_percentage</vt:lpstr>
      <vt:lpstr>7. Get the complete report of the Gross sales amount for the customer “Atliq Exclusive” for each month. This analysis helps to get an idea of low and high-performing months and take strategic decisions. The final report contains these columns:  Month  Year  Gross sales Amount </vt:lpstr>
      <vt:lpstr>8. In which quarter of 2020, got the maximum total_sold_quantity? The final output contains these fields sorted by the total_sold_quantity,  Quarter total_sold_quantity</vt:lpstr>
      <vt:lpstr>9. Which channel helped to bring more gross sales in the fiscal year 2021 and the percentage of contribution? The final output contains these fields,  channel gross_sales_mln  percentage</vt:lpstr>
      <vt:lpstr>10. Get the Top 3 products in each division that have a high total_sold_quantity in the fiscal_year 2021? The final output contains these fields,  division  product_code  product  total_sold_quantity  rank_order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M DINESH</dc:creator>
  <cp:lastModifiedBy>K M DINESH</cp:lastModifiedBy>
  <cp:revision>2</cp:revision>
  <dcterms:created xsi:type="dcterms:W3CDTF">2024-07-12T11:50:23Z</dcterms:created>
  <dcterms:modified xsi:type="dcterms:W3CDTF">2024-07-13T05:15:47Z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